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ra Light" panose="020B0604020202020204" charset="0"/>
      <p:regular r:id="rId13"/>
    </p:embeddedFont>
    <p:embeddedFont>
      <p:font typeface="Sora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6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6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EE70A1-724E-8BE4-3E1F-0F03B3598BB4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6987AE8-60B5-9DC7-60E1-69E57A910804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B65114-996F-12A4-C4D4-8E7DDD404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4FCFDC-C883-973E-C354-1C8F5C60524F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AA0B7CC-F85E-A57A-11D5-8129969067A3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9B4D9-FC2C-EAFA-30AD-EF27B58CF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9870017-7D31-94B3-8376-94A1060CB1D5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2DCBB29-7214-C061-8E9A-7042566CF7E4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6C3006-726D-CD24-4FC1-7A77F3A40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8A59DF-4833-ADA8-5253-398DAB43FF69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A225137-D4CC-355A-B88D-4870F964B01D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8D0C38-CD1E-E2B6-53FC-D4BB2F121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EF5E01-A77B-0AE8-5270-ECAEA480E8F0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BBF46F-B496-FC7C-52EB-62B6BB9BF4CC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EA5FC0-2B78-7F83-17F9-0F18EE21D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2758A8-9929-D29F-BDF7-1F8BD12D3D66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59205B-C411-9942-2177-B7274EBF38A0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0EBA8E-561C-6AFA-9B3A-5355615F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DE162F-D805-55F3-6379-3A590E7AB0B6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7E5BABE-2787-6CE3-BD24-BBB4890D9D76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8D5F03-4A38-1DC2-605C-B52AF9B9B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98AA06-CA53-7637-C675-EA8A150F89E1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C755304-507C-FEBD-BBE9-455DD20BF406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FD4DE1-1EAC-3755-E219-7727FEB4C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8B7BA43-1CD3-5324-BF2E-3A2301742D4D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B63BDC6-2B4A-92CC-3264-59CA93DBD13F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1C2EF8-EC14-8004-AE25-47B5B6E97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3D4A7FC-9583-7BC9-EEC4-4B04C0278FFC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1DDCC9E-2EC8-6012-2321-CBFD81A1EE21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954B26-1026-1C70-AB1F-BC6F12222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BDD9E7-FA08-9AF8-1622-37391AC55FEE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F398973-0379-8CB4-0226-35018E4A07B8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E8E7D8-F62C-0C1B-150B-CA28441E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293F2B-5AC2-2DF8-BAA2-F00EAEA23517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22B430-1D4F-314F-D2EC-FAD4A91F26EB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492E69-2CA1-B422-F69D-4696C606D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Linking Ideas in a Paragraph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guide for Primary 6 students to create smooth, flowing writing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3477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Remember These Key Points!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44709" y="2785110"/>
            <a:ext cx="3705344" cy="1974652"/>
          </a:xfrm>
          <a:prstGeom prst="roundRect">
            <a:avLst>
              <a:gd name="adj" fmla="val 263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5" name="Text 2"/>
          <p:cNvSpPr/>
          <p:nvPr/>
        </p:nvSpPr>
        <p:spPr>
          <a:xfrm>
            <a:off x="6468904" y="30093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One Main Idea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6468904" y="3495437"/>
            <a:ext cx="32569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paragraph focuses on a single main idea - like a spotlight on one actor!</a:t>
            </a:r>
            <a:endParaRPr lang="en-US" sz="1700" b="1" dirty="0"/>
          </a:p>
        </p:txBody>
      </p:sp>
      <p:sp>
        <p:nvSpPr>
          <p:cNvPr id="7" name="Shape 4"/>
          <p:cNvSpPr/>
          <p:nvPr/>
        </p:nvSpPr>
        <p:spPr>
          <a:xfrm>
            <a:off x="10166628" y="2785110"/>
            <a:ext cx="3705463" cy="1974652"/>
          </a:xfrm>
          <a:prstGeom prst="roundRect">
            <a:avLst>
              <a:gd name="adj" fmla="val 263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8" name="Text 5"/>
          <p:cNvSpPr/>
          <p:nvPr/>
        </p:nvSpPr>
        <p:spPr>
          <a:xfrm>
            <a:off x="10390823" y="30093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Smooth Flow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0390823" y="3495437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Sentences must be linked so they flow like a gentle stream, not jump like a kangaroo!</a:t>
            </a:r>
            <a:endParaRPr lang="en-US" sz="1700" b="1" dirty="0"/>
          </a:p>
        </p:txBody>
      </p:sp>
      <p:sp>
        <p:nvSpPr>
          <p:cNvPr id="10" name="Shape 7"/>
          <p:cNvSpPr/>
          <p:nvPr/>
        </p:nvSpPr>
        <p:spPr>
          <a:xfrm>
            <a:off x="6244709" y="4976336"/>
            <a:ext cx="7627382" cy="1627942"/>
          </a:xfrm>
          <a:prstGeom prst="roundRect">
            <a:avLst>
              <a:gd name="adj" fmla="val 3194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1" name="Text 8"/>
          <p:cNvSpPr/>
          <p:nvPr/>
        </p:nvSpPr>
        <p:spPr>
          <a:xfrm>
            <a:off x="6468904" y="52005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Linking Tools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6468904" y="5686663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 linking words, key words, and pronouns to connect your ideas like a master builder!</a:t>
            </a:r>
            <a:endParaRPr lang="en-US" sz="1700" b="1" dirty="0"/>
          </a:p>
        </p:txBody>
      </p:sp>
      <p:sp>
        <p:nvSpPr>
          <p:cNvPr id="13" name="Text 10"/>
          <p:cNvSpPr/>
          <p:nvPr/>
        </p:nvSpPr>
        <p:spPr>
          <a:xfrm>
            <a:off x="6244709" y="684799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Good writing = smooth writing!</a:t>
            </a:r>
            <a:endParaRPr lang="en-US" sz="17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22615"/>
            <a:ext cx="60695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What is a Paragraph?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960245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82504" y="21844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One Main Idea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670572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paragraph is a group of sentences that all connect to one central thought.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804761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82504" y="4028956"/>
            <a:ext cx="324492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Connected Sentences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4515088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Every sentence must relate to that main idea - no wandering thoughts!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567642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Example: </a:t>
            </a:r>
            <a:r>
              <a:rPr lang="en-US" sz="17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My best friend is very kind. She always helps me with homework. We play football together after school. She shares her snacks with me too.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8309" y="69602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👉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All sentences talk about "my best friend."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8413552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What Does Linking Ideas Mean?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70685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Linking ideas means joining sentences so they flow smoothly like a river, not choppy like stepping stones.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2825" y="2482215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Without linking words, writing sounds broken and robotic - like a malfunctioning robot trying to tell a story!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2825" y="3293745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Good writing = smooth writing!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1022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How to Link Ideas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281124"/>
            <a:ext cx="4226838" cy="3138249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58309" y="3250644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46687" y="295620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41712" y="311872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05364" y="3822740"/>
            <a:ext cx="30194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Using Linking Words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5364" y="4308872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Also called connectors, these magical words join your ideas together!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05364" y="5478899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Examples: and, but, because, therefore, finally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201722" y="3281124"/>
            <a:ext cx="4226838" cy="3138249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201722" y="3250644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990100" y="295620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85124" y="311872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48776" y="3822740"/>
            <a:ext cx="31417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Repeating Key Words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48776" y="4308872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Remind the reader of the main idea by strategically repeating important words.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9645134" y="3281124"/>
            <a:ext cx="4226957" cy="3138249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645134" y="3250644"/>
            <a:ext cx="4226957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1433631" y="295620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628656" y="311872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92189" y="38227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Using Pronouns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2189" y="4308872"/>
            <a:ext cx="37328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Replace nouns with pronouns (he, she, it, they) to avoid sounding repetitive.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90481"/>
            <a:ext cx="70512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Common Linking Words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58309" y="2136458"/>
            <a:ext cx="6448544" cy="2147768"/>
          </a:xfrm>
          <a:prstGeom prst="roundRect">
            <a:avLst>
              <a:gd name="adj" fmla="val 423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4" name="Shape 2"/>
          <p:cNvSpPr/>
          <p:nvPr/>
        </p:nvSpPr>
        <p:spPr>
          <a:xfrm>
            <a:off x="982504" y="236065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17" y="2502813"/>
            <a:ext cx="292418" cy="3655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227189"/>
            <a:ext cx="28879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Adding Information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982504" y="3713321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and, also, moreover, in addition, furthermore</a:t>
            </a:r>
            <a:endParaRPr lang="en-US" sz="1700" b="1" dirty="0"/>
          </a:p>
        </p:txBody>
      </p:sp>
      <p:sp>
        <p:nvSpPr>
          <p:cNvPr id="8" name="Shape 5"/>
          <p:cNvSpPr/>
          <p:nvPr/>
        </p:nvSpPr>
        <p:spPr>
          <a:xfrm>
            <a:off x="7423428" y="2136458"/>
            <a:ext cx="6448663" cy="2147768"/>
          </a:xfrm>
          <a:prstGeom prst="roundRect">
            <a:avLst>
              <a:gd name="adj" fmla="val 423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9" name="Shape 6"/>
          <p:cNvSpPr/>
          <p:nvPr/>
        </p:nvSpPr>
        <p:spPr>
          <a:xfrm>
            <a:off x="7647623" y="2360652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35" y="2502813"/>
            <a:ext cx="292418" cy="3655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623" y="32271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Showing Contrast</a:t>
            </a:r>
            <a:endParaRPr lang="en-US" sz="2200" b="1" dirty="0"/>
          </a:p>
        </p:txBody>
      </p:sp>
      <p:sp>
        <p:nvSpPr>
          <p:cNvPr id="12" name="Text 8"/>
          <p:cNvSpPr/>
          <p:nvPr/>
        </p:nvSpPr>
        <p:spPr>
          <a:xfrm>
            <a:off x="7647623" y="3713321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but, however, although, yet, nevertheless</a:t>
            </a:r>
            <a:endParaRPr lang="en-US" sz="1700" b="1" dirty="0"/>
          </a:p>
        </p:txBody>
      </p:sp>
      <p:sp>
        <p:nvSpPr>
          <p:cNvPr id="13" name="Shape 9"/>
          <p:cNvSpPr/>
          <p:nvPr/>
        </p:nvSpPr>
        <p:spPr>
          <a:xfrm>
            <a:off x="758309" y="4500801"/>
            <a:ext cx="6448544" cy="2147768"/>
          </a:xfrm>
          <a:prstGeom prst="roundRect">
            <a:avLst>
              <a:gd name="adj" fmla="val 423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4" name="Shape 10"/>
          <p:cNvSpPr/>
          <p:nvPr/>
        </p:nvSpPr>
        <p:spPr>
          <a:xfrm>
            <a:off x="982504" y="4724995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17" y="4867156"/>
            <a:ext cx="292418" cy="3655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504" y="55915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Cause &amp; Effect</a:t>
            </a:r>
            <a:endParaRPr lang="en-US" sz="2200" b="1" dirty="0"/>
          </a:p>
        </p:txBody>
      </p:sp>
      <p:sp>
        <p:nvSpPr>
          <p:cNvPr id="17" name="Text 12"/>
          <p:cNvSpPr/>
          <p:nvPr/>
        </p:nvSpPr>
        <p:spPr>
          <a:xfrm>
            <a:off x="982504" y="6077664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because, so, therefore, since, as a result</a:t>
            </a:r>
            <a:endParaRPr lang="en-US" sz="1700" b="1" dirty="0"/>
          </a:p>
        </p:txBody>
      </p:sp>
      <p:sp>
        <p:nvSpPr>
          <p:cNvPr id="18" name="Shape 13"/>
          <p:cNvSpPr/>
          <p:nvPr/>
        </p:nvSpPr>
        <p:spPr>
          <a:xfrm>
            <a:off x="7423428" y="4500801"/>
            <a:ext cx="6448663" cy="2147768"/>
          </a:xfrm>
          <a:prstGeom prst="roundRect">
            <a:avLst>
              <a:gd name="adj" fmla="val 423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9" name="Shape 14"/>
          <p:cNvSpPr/>
          <p:nvPr/>
        </p:nvSpPr>
        <p:spPr>
          <a:xfrm>
            <a:off x="7647623" y="4724995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35" y="4867156"/>
            <a:ext cx="292418" cy="36552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7623" y="55915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Sequence/Order</a:t>
            </a:r>
            <a:endParaRPr lang="en-US" sz="2200" b="1" dirty="0"/>
          </a:p>
        </p:txBody>
      </p:sp>
      <p:sp>
        <p:nvSpPr>
          <p:cNvPr id="22" name="Text 16"/>
          <p:cNvSpPr/>
          <p:nvPr/>
        </p:nvSpPr>
        <p:spPr>
          <a:xfrm>
            <a:off x="7647623" y="6077664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first, then, next, finally, subsequently</a:t>
            </a:r>
            <a:endParaRPr lang="en-US" sz="1700" b="1" dirty="0"/>
          </a:p>
        </p:txBody>
      </p:sp>
      <p:sp>
        <p:nvSpPr>
          <p:cNvPr id="23" name="Text 17"/>
          <p:cNvSpPr/>
          <p:nvPr/>
        </p:nvSpPr>
        <p:spPr>
          <a:xfrm>
            <a:off x="758309" y="689229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words are like the glue that holds your paragraph together!</a:t>
            </a:r>
            <a:endParaRPr lang="en-US" sz="17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1168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Before &amp; After: The Magic of Linking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58309" y="3078599"/>
            <a:ext cx="33666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90C1C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Without Linking Words</a:t>
            </a:r>
            <a:endParaRPr lang="en-US" sz="2200" b="1" dirty="0"/>
          </a:p>
        </p:txBody>
      </p:sp>
      <p:sp>
        <p:nvSpPr>
          <p:cNvPr id="5" name="Shape 2"/>
          <p:cNvSpPr/>
          <p:nvPr/>
        </p:nvSpPr>
        <p:spPr>
          <a:xfrm>
            <a:off x="758309" y="3678555"/>
            <a:ext cx="3549372" cy="1960602"/>
          </a:xfrm>
          <a:prstGeom prst="roundRect">
            <a:avLst>
              <a:gd name="adj" fmla="val 4641"/>
            </a:avLst>
          </a:prstGeom>
          <a:solidFill>
            <a:srgbClr val="FCF2B5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84" y="4003477"/>
            <a:ext cx="270748" cy="2165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2207" y="3949184"/>
            <a:ext cx="26289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 woke up early. I brushed my teeth. I ate breakfast. I went to school.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8309" y="5882878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👉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This sounds broken and robotic! Like a zombie giving instructions!</a:t>
            </a:r>
            <a:endParaRPr lang="en-US" sz="1700" b="1" dirty="0"/>
          </a:p>
        </p:txBody>
      </p:sp>
      <p:sp>
        <p:nvSpPr>
          <p:cNvPr id="9" name="Text 5"/>
          <p:cNvSpPr/>
          <p:nvPr/>
        </p:nvSpPr>
        <p:spPr>
          <a:xfrm>
            <a:off x="4843939" y="3078599"/>
            <a:ext cx="28680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With Linking Words</a:t>
            </a:r>
            <a:endParaRPr lang="en-US" sz="2200" b="1" dirty="0"/>
          </a:p>
        </p:txBody>
      </p:sp>
      <p:sp>
        <p:nvSpPr>
          <p:cNvPr id="10" name="Shape 6"/>
          <p:cNvSpPr/>
          <p:nvPr/>
        </p:nvSpPr>
        <p:spPr>
          <a:xfrm>
            <a:off x="4843939" y="3678555"/>
            <a:ext cx="3549372" cy="1960602"/>
          </a:xfrm>
          <a:prstGeom prst="roundRect">
            <a:avLst>
              <a:gd name="adj" fmla="val 4641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513" y="4003477"/>
            <a:ext cx="270748" cy="2165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547836" y="3949184"/>
            <a:ext cx="26289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 woke up early. Then, I brushed my teeth. After that, I ate breakfast. Finally, I went to school.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843939" y="5882878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👉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Now the ideas flow together smoothly like a well-rehearsed dance!</a:t>
            </a:r>
            <a:endParaRPr lang="en-US" sz="17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131" y="891540"/>
            <a:ext cx="7734538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Ways to Link Ideas - Examples</a:t>
            </a:r>
            <a:endParaRPr lang="en-US" sz="4150" b="1" dirty="0"/>
          </a:p>
        </p:txBody>
      </p:sp>
      <p:sp>
        <p:nvSpPr>
          <p:cNvPr id="4" name="Shape 1"/>
          <p:cNvSpPr/>
          <p:nvPr/>
        </p:nvSpPr>
        <p:spPr>
          <a:xfrm>
            <a:off x="6191131" y="2518172"/>
            <a:ext cx="3766542" cy="2309217"/>
          </a:xfrm>
          <a:prstGeom prst="roundRect">
            <a:avLst>
              <a:gd name="adj" fmla="val 3663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5" name="Shape 2"/>
          <p:cNvSpPr/>
          <p:nvPr/>
        </p:nvSpPr>
        <p:spPr>
          <a:xfrm>
            <a:off x="6191131" y="2518172"/>
            <a:ext cx="91440" cy="2309217"/>
          </a:xfrm>
          <a:prstGeom prst="roundRect">
            <a:avLst>
              <a:gd name="adj" fmla="val 92494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6" name="Text 3"/>
          <p:cNvSpPr/>
          <p:nvPr/>
        </p:nvSpPr>
        <p:spPr>
          <a:xfrm>
            <a:off x="6506766" y="2742367"/>
            <a:ext cx="28063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Using Linking Words</a:t>
            </a:r>
            <a:endParaRPr lang="en-US" sz="2050" b="1" dirty="0"/>
          </a:p>
        </p:txBody>
      </p:sp>
      <p:sp>
        <p:nvSpPr>
          <p:cNvPr id="7" name="Text 4"/>
          <p:cNvSpPr/>
          <p:nvPr/>
        </p:nvSpPr>
        <p:spPr>
          <a:xfrm>
            <a:off x="6506766" y="3194209"/>
            <a:ext cx="322671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Original: Ama is kind. Ama is helpful.</a:t>
            </a:r>
            <a:endParaRPr lang="en-US" sz="1550" b="1" dirty="0"/>
          </a:p>
        </p:txBody>
      </p:sp>
      <p:sp>
        <p:nvSpPr>
          <p:cNvPr id="8" name="Text 5"/>
          <p:cNvSpPr/>
          <p:nvPr/>
        </p:nvSpPr>
        <p:spPr>
          <a:xfrm>
            <a:off x="6506766" y="3959066"/>
            <a:ext cx="322671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Better: Ama is kind </a:t>
            </a:r>
            <a:r>
              <a:rPr lang="en-US" sz="15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and</a:t>
            </a: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helpful.</a:t>
            </a:r>
            <a:endParaRPr lang="en-US" sz="1550" b="1" dirty="0"/>
          </a:p>
        </p:txBody>
      </p:sp>
      <p:sp>
        <p:nvSpPr>
          <p:cNvPr id="9" name="Shape 6"/>
          <p:cNvSpPr/>
          <p:nvPr/>
        </p:nvSpPr>
        <p:spPr>
          <a:xfrm>
            <a:off x="10159008" y="2518172"/>
            <a:ext cx="3766661" cy="2309217"/>
          </a:xfrm>
          <a:prstGeom prst="roundRect">
            <a:avLst>
              <a:gd name="adj" fmla="val 3663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0" name="Shape 7"/>
          <p:cNvSpPr/>
          <p:nvPr/>
        </p:nvSpPr>
        <p:spPr>
          <a:xfrm>
            <a:off x="10159008" y="2518172"/>
            <a:ext cx="91440" cy="2309217"/>
          </a:xfrm>
          <a:prstGeom prst="roundRect">
            <a:avLst>
              <a:gd name="adj" fmla="val 92494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1" name="Text 8"/>
          <p:cNvSpPr/>
          <p:nvPr/>
        </p:nvSpPr>
        <p:spPr>
          <a:xfrm>
            <a:off x="10474643" y="2742367"/>
            <a:ext cx="291988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Repeating Key Words</a:t>
            </a:r>
            <a:endParaRPr lang="en-US" sz="2050" b="1" dirty="0"/>
          </a:p>
        </p:txBody>
      </p:sp>
      <p:sp>
        <p:nvSpPr>
          <p:cNvPr id="12" name="Text 9"/>
          <p:cNvSpPr/>
          <p:nvPr/>
        </p:nvSpPr>
        <p:spPr>
          <a:xfrm>
            <a:off x="10474643" y="3194209"/>
            <a:ext cx="3226832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dog ran fast. The dog chased the cat.</a:t>
            </a:r>
            <a:endParaRPr lang="en-US" sz="1550" b="1" dirty="0"/>
          </a:p>
        </p:txBody>
      </p:sp>
      <p:sp>
        <p:nvSpPr>
          <p:cNvPr id="13" name="Text 10"/>
          <p:cNvSpPr/>
          <p:nvPr/>
        </p:nvSpPr>
        <p:spPr>
          <a:xfrm>
            <a:off x="10474643" y="3959066"/>
            <a:ext cx="3226832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reminds readers we're still talking about the same dog!</a:t>
            </a:r>
            <a:endParaRPr lang="en-US" sz="1550" b="1" dirty="0"/>
          </a:p>
        </p:txBody>
      </p:sp>
      <p:sp>
        <p:nvSpPr>
          <p:cNvPr id="14" name="Shape 11"/>
          <p:cNvSpPr/>
          <p:nvPr/>
        </p:nvSpPr>
        <p:spPr>
          <a:xfrm>
            <a:off x="6191131" y="5028724"/>
            <a:ext cx="3766542" cy="2309217"/>
          </a:xfrm>
          <a:prstGeom prst="roundRect">
            <a:avLst>
              <a:gd name="adj" fmla="val 3663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5" name="Shape 12"/>
          <p:cNvSpPr/>
          <p:nvPr/>
        </p:nvSpPr>
        <p:spPr>
          <a:xfrm>
            <a:off x="6191131" y="5028724"/>
            <a:ext cx="91440" cy="2309217"/>
          </a:xfrm>
          <a:prstGeom prst="roundRect">
            <a:avLst>
              <a:gd name="adj" fmla="val 92494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16" name="Text 13"/>
          <p:cNvSpPr/>
          <p:nvPr/>
        </p:nvSpPr>
        <p:spPr>
          <a:xfrm>
            <a:off x="6506766" y="5252918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Using Pronouns</a:t>
            </a:r>
            <a:endParaRPr lang="en-US" sz="2050" b="1" dirty="0"/>
          </a:p>
        </p:txBody>
      </p:sp>
      <p:sp>
        <p:nvSpPr>
          <p:cNvPr id="17" name="Text 14"/>
          <p:cNvSpPr/>
          <p:nvPr/>
        </p:nvSpPr>
        <p:spPr>
          <a:xfrm>
            <a:off x="6506766" y="5704761"/>
            <a:ext cx="322671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Original: The dog ran fast. The dog chased the cat.</a:t>
            </a:r>
            <a:endParaRPr lang="en-US" sz="1550" b="1" dirty="0"/>
          </a:p>
        </p:txBody>
      </p:sp>
      <p:sp>
        <p:nvSpPr>
          <p:cNvPr id="18" name="Text 15"/>
          <p:cNvSpPr/>
          <p:nvPr/>
        </p:nvSpPr>
        <p:spPr>
          <a:xfrm>
            <a:off x="6506766" y="6469618"/>
            <a:ext cx="322671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Better: The dog ran fast. </a:t>
            </a:r>
            <a:r>
              <a:rPr lang="en-US" sz="15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</a:t>
            </a: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chased the cat.</a:t>
            </a:r>
            <a:endParaRPr lang="en-US" sz="155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76156"/>
            <a:ext cx="73043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Activity 1: Fill in the Blank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58309" y="1713786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Choose the best linking word:</a:t>
            </a:r>
            <a:endParaRPr lang="en-US" sz="6150" b="1" dirty="0"/>
          </a:p>
        </p:txBody>
      </p:sp>
      <p:sp>
        <p:nvSpPr>
          <p:cNvPr id="5" name="Shape 2"/>
          <p:cNvSpPr/>
          <p:nvPr/>
        </p:nvSpPr>
        <p:spPr>
          <a:xfrm>
            <a:off x="758309" y="400585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6" name="Text 3"/>
          <p:cNvSpPr/>
          <p:nvPr/>
        </p:nvSpPr>
        <p:spPr>
          <a:xfrm>
            <a:off x="830997" y="403580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650" b="1" dirty="0"/>
          </a:p>
        </p:txBody>
      </p:sp>
      <p:sp>
        <p:nvSpPr>
          <p:cNvPr id="7" name="Text 4"/>
          <p:cNvSpPr/>
          <p:nvPr/>
        </p:nvSpPr>
        <p:spPr>
          <a:xfrm>
            <a:off x="1462326" y="407622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 was tired, _____ I finished my homework. (but/and)</a:t>
            </a:r>
            <a:endParaRPr lang="en-US" sz="1700" b="1" dirty="0"/>
          </a:p>
        </p:txBody>
      </p:sp>
      <p:sp>
        <p:nvSpPr>
          <p:cNvPr id="8" name="Text 5"/>
          <p:cNvSpPr/>
          <p:nvPr/>
        </p:nvSpPr>
        <p:spPr>
          <a:xfrm>
            <a:off x="1462326" y="455283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Think: Am I adding similar information or showing contrast?</a:t>
            </a:r>
            <a:endParaRPr lang="en-US" sz="1700" b="1" dirty="0"/>
          </a:p>
        </p:txBody>
      </p:sp>
      <p:sp>
        <p:nvSpPr>
          <p:cNvPr id="9" name="Shape 6"/>
          <p:cNvSpPr/>
          <p:nvPr/>
        </p:nvSpPr>
        <p:spPr>
          <a:xfrm>
            <a:off x="758309" y="533280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0" name="Text 7"/>
          <p:cNvSpPr/>
          <p:nvPr/>
        </p:nvSpPr>
        <p:spPr>
          <a:xfrm>
            <a:off x="830997" y="536275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650" b="1" dirty="0"/>
          </a:p>
        </p:txBody>
      </p:sp>
      <p:sp>
        <p:nvSpPr>
          <p:cNvPr id="11" name="Text 8"/>
          <p:cNvSpPr/>
          <p:nvPr/>
        </p:nvSpPr>
        <p:spPr>
          <a:xfrm>
            <a:off x="1462326" y="540317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went to the market, _____ we bought fruits. (so/then)</a:t>
            </a:r>
            <a:endParaRPr lang="en-US" sz="1700" b="1" dirty="0"/>
          </a:p>
        </p:txBody>
      </p:sp>
      <p:sp>
        <p:nvSpPr>
          <p:cNvPr id="12" name="Text 9"/>
          <p:cNvSpPr/>
          <p:nvPr/>
        </p:nvSpPr>
        <p:spPr>
          <a:xfrm>
            <a:off x="1462326" y="5879782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Think: Is this showing sequence or cause/effect?</a:t>
            </a:r>
            <a:endParaRPr lang="en-US" sz="1700" b="1" dirty="0"/>
          </a:p>
        </p:txBody>
      </p:sp>
      <p:sp>
        <p:nvSpPr>
          <p:cNvPr id="13" name="Shape 10"/>
          <p:cNvSpPr/>
          <p:nvPr/>
        </p:nvSpPr>
        <p:spPr>
          <a:xfrm>
            <a:off x="758309" y="665976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14" name="Text 11"/>
          <p:cNvSpPr/>
          <p:nvPr/>
        </p:nvSpPr>
        <p:spPr>
          <a:xfrm>
            <a:off x="830997" y="668970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650" b="1" dirty="0"/>
          </a:p>
        </p:txBody>
      </p:sp>
      <p:sp>
        <p:nvSpPr>
          <p:cNvPr id="15" name="Text 12"/>
          <p:cNvSpPr/>
          <p:nvPr/>
        </p:nvSpPr>
        <p:spPr>
          <a:xfrm>
            <a:off x="1462326" y="673012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She likes reading, _____ she also likes writing. (and/but)</a:t>
            </a:r>
            <a:endParaRPr lang="en-US" sz="1700" b="1" dirty="0"/>
          </a:p>
        </p:txBody>
      </p:sp>
      <p:sp>
        <p:nvSpPr>
          <p:cNvPr id="16" name="Text 13"/>
          <p:cNvSpPr/>
          <p:nvPr/>
        </p:nvSpPr>
        <p:spPr>
          <a:xfrm>
            <a:off x="1462326" y="720673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Think: Are these similar activities or contrasting ones?</a:t>
            </a:r>
            <a:endParaRPr lang="en-US" sz="17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583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Activity 2: Improve the Paragraph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58309" y="34253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Original Paragraph</a:t>
            </a:r>
            <a:endParaRPr lang="en-US" sz="2200" b="1" dirty="0"/>
          </a:p>
        </p:txBody>
      </p:sp>
      <p:sp>
        <p:nvSpPr>
          <p:cNvPr id="5" name="Shape 2"/>
          <p:cNvSpPr/>
          <p:nvPr/>
        </p:nvSpPr>
        <p:spPr>
          <a:xfrm>
            <a:off x="758309" y="4025265"/>
            <a:ext cx="3549372" cy="1613892"/>
          </a:xfrm>
          <a:prstGeom prst="roundRect">
            <a:avLst>
              <a:gd name="adj" fmla="val 5638"/>
            </a:avLst>
          </a:prstGeom>
          <a:solidFill>
            <a:srgbClr val="FCF2B5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84" y="4350187"/>
            <a:ext cx="270748" cy="2165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2207" y="4295894"/>
            <a:ext cx="26289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 like mangoes. I like oranges. I do not like pawpaw.</a:t>
            </a:r>
            <a:endParaRPr lang="en-US" sz="1700" b="1" dirty="0"/>
          </a:p>
        </p:txBody>
      </p:sp>
      <p:sp>
        <p:nvSpPr>
          <p:cNvPr id="8" name="Text 4"/>
          <p:cNvSpPr/>
          <p:nvPr/>
        </p:nvSpPr>
        <p:spPr>
          <a:xfrm>
            <a:off x="758309" y="5882878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790C1C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sounds choppy and repetitive!</a:t>
            </a:r>
            <a:endParaRPr lang="en-US" sz="1700" b="1" dirty="0"/>
          </a:p>
        </p:txBody>
      </p:sp>
      <p:sp>
        <p:nvSpPr>
          <p:cNvPr id="9" name="Text 5"/>
          <p:cNvSpPr/>
          <p:nvPr/>
        </p:nvSpPr>
        <p:spPr>
          <a:xfrm>
            <a:off x="4843939" y="3425309"/>
            <a:ext cx="29823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Improved Paragraph</a:t>
            </a:r>
            <a:endParaRPr lang="en-US" sz="2200" b="1" dirty="0"/>
          </a:p>
        </p:txBody>
      </p:sp>
      <p:sp>
        <p:nvSpPr>
          <p:cNvPr id="10" name="Shape 6"/>
          <p:cNvSpPr/>
          <p:nvPr/>
        </p:nvSpPr>
        <p:spPr>
          <a:xfrm>
            <a:off x="4843939" y="4025265"/>
            <a:ext cx="3549372" cy="1613892"/>
          </a:xfrm>
          <a:prstGeom prst="roundRect">
            <a:avLst>
              <a:gd name="adj" fmla="val 5638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en-US" b="1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513" y="4350187"/>
            <a:ext cx="270748" cy="2165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547836" y="4295894"/>
            <a:ext cx="26289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 like mangoes and I like oranges. But I do not like pawpaw.</a:t>
            </a:r>
            <a:endParaRPr lang="en-US" sz="1700" b="1" dirty="0"/>
          </a:p>
        </p:txBody>
      </p:sp>
      <p:sp>
        <p:nvSpPr>
          <p:cNvPr id="13" name="Text 8"/>
          <p:cNvSpPr/>
          <p:nvPr/>
        </p:nvSpPr>
        <p:spPr>
          <a:xfrm>
            <a:off x="4843939" y="5882878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Much smoother! The linking words connect the ideas.</a:t>
            </a:r>
            <a:endParaRPr lang="en-US" sz="17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672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Sora Light</vt:lpstr>
      <vt:lpstr>Calibri</vt:lpstr>
      <vt:lpstr>Sora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kennedy Mawutor</cp:lastModifiedBy>
  <cp:revision>3</cp:revision>
  <dcterms:created xsi:type="dcterms:W3CDTF">2025-08-28T16:38:35Z</dcterms:created>
  <dcterms:modified xsi:type="dcterms:W3CDTF">2025-08-28T18:26:52Z</dcterms:modified>
</cp:coreProperties>
</file>